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9144000" cy="51435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gUUUFGprmnCO96s8mfWR0o2Fah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745429-D824-44F0-AD58-31F7B40D060B}" v="3" dt="2026-10-05T12:53:55.441"/>
  </p1510:revLst>
</p1510:revInfo>
</file>

<file path=ppt/tableStyles.xml><?xml version="1.0" encoding="utf-8"?>
<a:tblStyleLst xmlns:a="http://schemas.openxmlformats.org/drawingml/2006/main" def="{A6DD3629-738B-4F2C-8B60-1453F8ED0430}">
  <a:tblStyle styleId="{A6DD3629-738B-4F2C-8B60-1453F8ED043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-846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Alberto Frigolé" userId="36c9791ed37d5625" providerId="LiveId" clId="{4DB9E113-CC88-4F14-A358-43A6931AB16C}"/>
    <pc:docChg chg="undo custSel modSld">
      <pc:chgData name="Pablo Alberto Frigolé" userId="36c9791ed37d5625" providerId="LiveId" clId="{4DB9E113-CC88-4F14-A358-43A6931AB16C}" dt="2026-10-05T12:54:28.921" v="93" actId="1038"/>
      <pc:docMkLst>
        <pc:docMk/>
      </pc:docMkLst>
      <pc:sldChg chg="addSp delSp modSp mod">
        <pc:chgData name="Pablo Alberto Frigolé" userId="36c9791ed37d5625" providerId="LiveId" clId="{4DB9E113-CC88-4F14-A358-43A6931AB16C}" dt="2026-10-05T12:46:40.018" v="15" actId="1076"/>
        <pc:sldMkLst>
          <pc:docMk/>
          <pc:sldMk cId="0" sldId="258"/>
        </pc:sldMkLst>
        <pc:picChg chg="add mod">
          <ac:chgData name="Pablo Alberto Frigolé" userId="36c9791ed37d5625" providerId="LiveId" clId="{4DB9E113-CC88-4F14-A358-43A6931AB16C}" dt="2026-10-05T12:46:40.018" v="15" actId="1076"/>
          <ac:picMkLst>
            <pc:docMk/>
            <pc:sldMk cId="0" sldId="258"/>
            <ac:picMk id="3" creationId="{896117B5-C3CA-6A37-C00E-4843D94FECDC}"/>
          </ac:picMkLst>
        </pc:picChg>
        <pc:picChg chg="del">
          <ac:chgData name="Pablo Alberto Frigolé" userId="36c9791ed37d5625" providerId="LiveId" clId="{4DB9E113-CC88-4F14-A358-43A6931AB16C}" dt="2026-10-05T12:46:32.361" v="12" actId="478"/>
          <ac:picMkLst>
            <pc:docMk/>
            <pc:sldMk cId="0" sldId="258"/>
            <ac:picMk id="63" creationId="{00000000-0000-0000-0000-000000000000}"/>
          </ac:picMkLst>
        </pc:picChg>
      </pc:sldChg>
      <pc:sldChg chg="modSp mod">
        <pc:chgData name="Pablo Alberto Frigolé" userId="36c9791ed37d5625" providerId="LiveId" clId="{4DB9E113-CC88-4F14-A358-43A6931AB16C}" dt="2026-10-05T12:48:36.997" v="17" actId="14100"/>
        <pc:sldMkLst>
          <pc:docMk/>
          <pc:sldMk cId="0" sldId="260"/>
        </pc:sldMkLst>
        <pc:picChg chg="mod">
          <ac:chgData name="Pablo Alberto Frigolé" userId="36c9791ed37d5625" providerId="LiveId" clId="{4DB9E113-CC88-4F14-A358-43A6931AB16C}" dt="2026-10-05T12:48:36.997" v="17" actId="14100"/>
          <ac:picMkLst>
            <pc:docMk/>
            <pc:sldMk cId="0" sldId="260"/>
            <ac:picMk id="78" creationId="{00000000-0000-0000-0000-000000000000}"/>
          </ac:picMkLst>
        </pc:picChg>
      </pc:sldChg>
      <pc:sldChg chg="modSp mod">
        <pc:chgData name="Pablo Alberto Frigolé" userId="36c9791ed37d5625" providerId="LiveId" clId="{4DB9E113-CC88-4F14-A358-43A6931AB16C}" dt="2026-10-05T12:43:35.022" v="3" actId="115"/>
        <pc:sldMkLst>
          <pc:docMk/>
          <pc:sldMk cId="0" sldId="261"/>
        </pc:sldMkLst>
        <pc:spChg chg="mod">
          <ac:chgData name="Pablo Alberto Frigolé" userId="36c9791ed37d5625" providerId="LiveId" clId="{4DB9E113-CC88-4F14-A358-43A6931AB16C}" dt="2026-10-05T12:43:35.022" v="3" actId="115"/>
          <ac:spMkLst>
            <pc:docMk/>
            <pc:sldMk cId="0" sldId="261"/>
            <ac:spMk id="84" creationId="{00000000-0000-0000-0000-000000000000}"/>
          </ac:spMkLst>
        </pc:spChg>
      </pc:sldChg>
      <pc:sldChg chg="addSp delSp modSp mod">
        <pc:chgData name="Pablo Alberto Frigolé" userId="36c9791ed37d5625" providerId="LiveId" clId="{4DB9E113-CC88-4F14-A358-43A6931AB16C}" dt="2026-10-05T12:44:43.627" v="11" actId="14100"/>
        <pc:sldMkLst>
          <pc:docMk/>
          <pc:sldMk cId="0" sldId="263"/>
        </pc:sldMkLst>
        <pc:picChg chg="add mod">
          <ac:chgData name="Pablo Alberto Frigolé" userId="36c9791ed37d5625" providerId="LiveId" clId="{4DB9E113-CC88-4F14-A358-43A6931AB16C}" dt="2026-10-05T12:44:43.627" v="11" actId="14100"/>
          <ac:picMkLst>
            <pc:docMk/>
            <pc:sldMk cId="0" sldId="263"/>
            <ac:picMk id="3" creationId="{7CBD688E-405F-8A33-EECA-DA3DA3D3161C}"/>
          </ac:picMkLst>
        </pc:picChg>
        <pc:picChg chg="del">
          <ac:chgData name="Pablo Alberto Frigolé" userId="36c9791ed37d5625" providerId="LiveId" clId="{4DB9E113-CC88-4F14-A358-43A6931AB16C}" dt="2026-10-05T12:44:22.504" v="4" actId="478"/>
          <ac:picMkLst>
            <pc:docMk/>
            <pc:sldMk cId="0" sldId="263"/>
            <ac:picMk id="98" creationId="{00000000-0000-0000-0000-000000000000}"/>
          </ac:picMkLst>
        </pc:picChg>
      </pc:sldChg>
      <pc:sldChg chg="modSp mod">
        <pc:chgData name="Pablo Alberto Frigolé" userId="36c9791ed37d5625" providerId="LiveId" clId="{4DB9E113-CC88-4F14-A358-43A6931AB16C}" dt="2026-10-05T12:54:28.921" v="93" actId="1038"/>
        <pc:sldMkLst>
          <pc:docMk/>
          <pc:sldMk cId="0" sldId="267"/>
        </pc:sldMkLst>
        <pc:spChg chg="mod">
          <ac:chgData name="Pablo Alberto Frigolé" userId="36c9791ed37d5625" providerId="LiveId" clId="{4DB9E113-CC88-4F14-A358-43A6931AB16C}" dt="2026-10-05T12:51:48.782" v="64" actId="20577"/>
          <ac:spMkLst>
            <pc:docMk/>
            <pc:sldMk cId="0" sldId="267"/>
            <ac:spMk id="125" creationId="{00000000-0000-0000-0000-000000000000}"/>
          </ac:spMkLst>
        </pc:spChg>
        <pc:spChg chg="mod">
          <ac:chgData name="Pablo Alberto Frigolé" userId="36c9791ed37d5625" providerId="LiveId" clId="{4DB9E113-CC88-4F14-A358-43A6931AB16C}" dt="2026-10-05T12:51:55.177" v="65" actId="1076"/>
          <ac:spMkLst>
            <pc:docMk/>
            <pc:sldMk cId="0" sldId="267"/>
            <ac:spMk id="126" creationId="{00000000-0000-0000-0000-000000000000}"/>
          </ac:spMkLst>
        </pc:spChg>
        <pc:spChg chg="mod">
          <ac:chgData name="Pablo Alberto Frigolé" userId="36c9791ed37d5625" providerId="LiveId" clId="{4DB9E113-CC88-4F14-A358-43A6931AB16C}" dt="2026-10-05T12:54:28.921" v="93" actId="1038"/>
          <ac:spMkLst>
            <pc:docMk/>
            <pc:sldMk cId="0" sldId="267"/>
            <ac:spMk id="128" creationId="{00000000-0000-0000-0000-000000000000}"/>
          </ac:spMkLst>
        </pc:spChg>
        <pc:spChg chg="mod">
          <ac:chgData name="Pablo Alberto Frigolé" userId="36c9791ed37d5625" providerId="LiveId" clId="{4DB9E113-CC88-4F14-A358-43A6931AB16C}" dt="2026-10-05T12:54:28.921" v="93" actId="1038"/>
          <ac:spMkLst>
            <pc:docMk/>
            <pc:sldMk cId="0" sldId="267"/>
            <ac:spMk id="129" creationId="{00000000-0000-0000-0000-000000000000}"/>
          </ac:spMkLst>
        </pc:spChg>
        <pc:spChg chg="mod">
          <ac:chgData name="Pablo Alberto Frigolé" userId="36c9791ed37d5625" providerId="LiveId" clId="{4DB9E113-CC88-4F14-A358-43A6931AB16C}" dt="2026-10-05T12:54:28.921" v="93" actId="1038"/>
          <ac:spMkLst>
            <pc:docMk/>
            <pc:sldMk cId="0" sldId="267"/>
            <ac:spMk id="130" creationId="{00000000-0000-0000-0000-000000000000}"/>
          </ac:spMkLst>
        </pc:spChg>
        <pc:graphicFrameChg chg="mod modGraphic">
          <ac:chgData name="Pablo Alberto Frigolé" userId="36c9791ed37d5625" providerId="LiveId" clId="{4DB9E113-CC88-4F14-A358-43A6931AB16C}" dt="2026-10-05T12:54:13.902" v="72" actId="121"/>
          <ac:graphicFrameMkLst>
            <pc:docMk/>
            <pc:sldMk cId="0" sldId="267"/>
            <ac:graphicFrameMk id="127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2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:notes"/>
          <p:cNvSpPr txBox="1">
            <a:spLocks noGrp="1"/>
          </p:cNvSpPr>
          <p:nvPr>
            <p:ph type="body" idx="1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1879213" y="1928378"/>
            <a:ext cx="5385572" cy="81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310" cy="132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327575" y="1709293"/>
            <a:ext cx="8193405" cy="2580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310" cy="132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310" cy="132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310" cy="132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327575" y="1709293"/>
            <a:ext cx="8193405" cy="2580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"/>
          <p:cNvSpPr txBox="1">
            <a:spLocks noGrp="1"/>
          </p:cNvSpPr>
          <p:nvPr>
            <p:ph type="ctrTitle"/>
          </p:nvPr>
        </p:nvSpPr>
        <p:spPr>
          <a:xfrm>
            <a:off x="1879213" y="1928378"/>
            <a:ext cx="5385600" cy="8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/>
              <a:t>Presupuesto 2027</a:t>
            </a:r>
            <a:endParaRPr sz="5200"/>
          </a:p>
        </p:txBody>
      </p:sp>
      <p:sp>
        <p:nvSpPr>
          <p:cNvPr id="48" name="Google Shape;48;p1"/>
          <p:cNvSpPr txBox="1"/>
          <p:nvPr/>
        </p:nvSpPr>
        <p:spPr>
          <a:xfrm>
            <a:off x="2068970" y="3193875"/>
            <a:ext cx="500443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Fiscalía de Estado de Mendoza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4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4500" y="196675"/>
            <a:ext cx="2777810" cy="121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400" cy="9123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2400" rIns="0" bIns="0" anchor="t" anchorCtr="0">
            <a:spAutoFit/>
          </a:bodyPr>
          <a:lstStyle/>
          <a:p>
            <a:pPr marL="17653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Pautas macro </a:t>
            </a:r>
            <a:r>
              <a:rPr lang="en-US" dirty="0" err="1"/>
              <a:t>fiscales</a:t>
            </a:r>
            <a:r>
              <a:rPr lang="en-US" dirty="0"/>
              <a:t> 2027 </a:t>
            </a:r>
            <a:endParaRPr dirty="0"/>
          </a:p>
        </p:txBody>
      </p:sp>
      <p:sp>
        <p:nvSpPr>
          <p:cNvPr id="55" name="Google Shape;55;p2"/>
          <p:cNvSpPr txBox="1"/>
          <p:nvPr/>
        </p:nvSpPr>
        <p:spPr>
          <a:xfrm>
            <a:off x="635450" y="2237300"/>
            <a:ext cx="74103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Entre las variables proyectadas para 202</a:t>
            </a:r>
            <a:r>
              <a:rPr lang="en-US" sz="1800"/>
              <a:t>7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se pueden mencionar: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69265" lvl="0" indent="-366395" algn="l" rtl="0">
              <a:lnSpc>
                <a:spcPct val="100000"/>
              </a:lnSpc>
              <a:spcBef>
                <a:spcPts val="1725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Variación real del PBI: </a:t>
            </a:r>
            <a:r>
              <a:rPr lang="en-US" sz="1800"/>
              <a:t>4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,0 %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69265" lvl="0" indent="-366395" algn="l" rtl="0">
              <a:lnSpc>
                <a:spcPct val="100000"/>
              </a:lnSpc>
              <a:spcBef>
                <a:spcPts val="173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Variación interanual del IPC - Diciembre 202</a:t>
            </a:r>
            <a:r>
              <a:rPr lang="en-US" sz="1800"/>
              <a:t>7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: 1</a:t>
            </a:r>
            <a:r>
              <a:rPr lang="en-US" sz="1800"/>
              <a:t>8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%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69265" lvl="0" indent="-366395" algn="l" rtl="0">
              <a:lnSpc>
                <a:spcPct val="100000"/>
              </a:lnSpc>
              <a:spcBef>
                <a:spcPts val="1725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Tipo de Cambio Nominal - Diciembre de 2026: 1.</a:t>
            </a:r>
            <a:r>
              <a:rPr lang="en-US" sz="1800"/>
              <a:t>847,60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$/USD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26150" y="250387"/>
            <a:ext cx="2990849" cy="130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4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Presupuesto 2027 </a:t>
            </a:r>
            <a:endParaRPr>
              <a:highlight>
                <a:srgbClr val="FFFF00"/>
              </a:highlight>
            </a:endParaRPr>
          </a:p>
          <a:p>
            <a:pPr marL="12700" lvl="0" indent="0" algn="l" rtl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rPr lang="en-US"/>
              <a:t>por objeto del gasto y financiamiento.</a:t>
            </a:r>
            <a:endParaRPr/>
          </a:p>
        </p:txBody>
      </p:sp>
      <p:pic>
        <p:nvPicPr>
          <p:cNvPr id="62" name="Google Shape;6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450" y="181987"/>
            <a:ext cx="2990849" cy="130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96117B5-C3CA-6A37-C00E-4843D94FE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725" y="1089959"/>
            <a:ext cx="5970566" cy="40669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400" cy="17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5875" rIns="0" bIns="0" anchor="t" anchorCtr="0">
            <a:spAutoFit/>
          </a:bodyPr>
          <a:lstStyle/>
          <a:p>
            <a:pPr marL="12700" marR="5080" lvl="0" indent="0" algn="l" rtl="0">
              <a:lnSpc>
                <a:spcPct val="10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2E2E2E"/>
                </a:solidFill>
              </a:rPr>
              <a:t>Participación de los gastos de funcionamiento respecto de los gastos totales de la Administración Central.</a:t>
            </a:r>
            <a:endParaRPr>
              <a:solidFill>
                <a:srgbClr val="2E2E2E"/>
              </a:solidFill>
            </a:endParaRPr>
          </a:p>
          <a:p>
            <a:pPr marL="12700" marR="5080" lvl="0" indent="0" algn="l" rtl="0">
              <a:lnSpc>
                <a:spcPct val="1016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E2E2E"/>
              </a:solidFill>
              <a:highlight>
                <a:srgbClr val="FFFF00"/>
              </a:highlight>
            </a:endParaRPr>
          </a:p>
        </p:txBody>
      </p:sp>
      <p:pic>
        <p:nvPicPr>
          <p:cNvPr id="69" name="Google Shape;6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0375" y="220800"/>
            <a:ext cx="2421924" cy="105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099523"/>
            <a:ext cx="8839200" cy="216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400" cy="11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60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41306 - Partida de Juicios 2027</a:t>
            </a:r>
            <a:endParaRPr/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</a:endParaRPr>
          </a:p>
        </p:txBody>
      </p:sp>
      <p:pic>
        <p:nvPicPr>
          <p:cNvPr id="76" name="Google Shape;7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450" y="264062"/>
            <a:ext cx="2990849" cy="130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721386"/>
            <a:ext cx="19050" cy="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502" y="1661160"/>
            <a:ext cx="904281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"/>
          <p:cNvSpPr txBox="1">
            <a:spLocks noGrp="1"/>
          </p:cNvSpPr>
          <p:nvPr>
            <p:ph type="title"/>
          </p:nvPr>
        </p:nvSpPr>
        <p:spPr>
          <a:xfrm>
            <a:off x="384725" y="337871"/>
            <a:ext cx="3951000" cy="11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5080" lvl="0" indent="0" algn="l" rtl="0">
              <a:lnSpc>
                <a:spcPct val="10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41306 - </a:t>
            </a:r>
            <a:r>
              <a:rPr lang="en-US" dirty="0" err="1"/>
              <a:t>Partida</a:t>
            </a:r>
            <a:r>
              <a:rPr lang="en-US" dirty="0"/>
              <a:t> de </a:t>
            </a:r>
            <a:r>
              <a:rPr lang="en-US" dirty="0" err="1"/>
              <a:t>Juicios</a:t>
            </a:r>
            <a:r>
              <a:rPr lang="en-US" dirty="0"/>
              <a:t> Total </a:t>
            </a:r>
            <a:r>
              <a:rPr lang="en-US" dirty="0" err="1"/>
              <a:t>Registros</a:t>
            </a:r>
            <a:r>
              <a:rPr lang="en-US" dirty="0"/>
              <a:t> a </a:t>
            </a:r>
            <a:r>
              <a:rPr lang="en-US" dirty="0" err="1"/>
              <a:t>pagar</a:t>
            </a:r>
            <a:r>
              <a:rPr lang="en-US" dirty="0"/>
              <a:t> con </a:t>
            </a:r>
            <a:r>
              <a:rPr lang="en-US" dirty="0" err="1"/>
              <a:t>Presupuesto</a:t>
            </a:r>
            <a:r>
              <a:rPr lang="en-US" dirty="0"/>
              <a:t> 2027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84" name="Google Shape;84;p6"/>
          <p:cNvSpPr txBox="1"/>
          <p:nvPr/>
        </p:nvSpPr>
        <p:spPr>
          <a:xfrm>
            <a:off x="400350" y="1851405"/>
            <a:ext cx="8343300" cy="31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Cantidad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registros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800" dirty="0">
                <a:solidFill>
                  <a:srgbClr val="595959"/>
                </a:solidFill>
              </a:rPr>
              <a:t>262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52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Capital nominal: $</a:t>
            </a:r>
            <a:r>
              <a:rPr lang="en-US" sz="1800" dirty="0">
                <a:solidFill>
                  <a:srgbClr val="595959"/>
                </a:solidFill>
              </a:rPr>
              <a:t> 2.391.599.303,00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52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Monto total con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intereses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estimados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u="sng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$</a:t>
            </a:r>
            <a:r>
              <a:rPr lang="en-US" sz="1800" b="1" u="sng" dirty="0">
                <a:solidFill>
                  <a:srgbClr val="595959"/>
                </a:solidFill>
              </a:rPr>
              <a:t> 11.948.324.634,74</a:t>
            </a:r>
            <a:r>
              <a:rPr lang="en-US" sz="1800" dirty="0">
                <a:solidFill>
                  <a:srgbClr val="595959"/>
                </a:solidFill>
              </a:rPr>
              <a:t> </a:t>
            </a:r>
            <a:endParaRPr sz="1800" dirty="0">
              <a:solidFill>
                <a:srgbClr val="595959"/>
              </a:solidFill>
            </a:endParaRPr>
          </a:p>
          <a:p>
            <a:pPr marL="12700" lvl="0" indent="0" algn="l" rtl="0">
              <a:lnSpc>
                <a:spcPct val="100000"/>
              </a:lnSpc>
              <a:spcBef>
                <a:spcPts val="1525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Es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decir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estima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pagar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unos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intereses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US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$ </a:t>
            </a:r>
            <a:r>
              <a:rPr lang="en-US" sz="1800" dirty="0">
                <a:solidFill>
                  <a:srgbClr val="595959"/>
                </a:solidFill>
              </a:rPr>
              <a:t>9.556.725.331,74 </a:t>
            </a:r>
            <a:endParaRPr sz="1800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2700" marR="5080" lvl="0" indent="0" algn="l" rtl="0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A la </a:t>
            </a:r>
            <a:r>
              <a:rPr lang="en-US" sz="1800" dirty="0" err="1">
                <a:solidFill>
                  <a:srgbClr val="595959"/>
                </a:solidFill>
                <a:highlight>
                  <a:srgbClr val="FFFFFF"/>
                </a:highlight>
              </a:rPr>
              <a:t>fecha</a:t>
            </a: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 se </a:t>
            </a:r>
            <a:r>
              <a:rPr lang="en-US" sz="1800" dirty="0" err="1">
                <a:solidFill>
                  <a:srgbClr val="595959"/>
                </a:solidFill>
                <a:highlight>
                  <a:srgbClr val="FFFFFF"/>
                </a:highlight>
              </a:rPr>
              <a:t>espera</a:t>
            </a: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 la </a:t>
            </a:r>
            <a:r>
              <a:rPr lang="en-US" sz="1800" dirty="0" err="1">
                <a:solidFill>
                  <a:srgbClr val="595959"/>
                </a:solidFill>
                <a:highlight>
                  <a:srgbClr val="FFFFFF"/>
                </a:highlight>
              </a:rPr>
              <a:t>confirmación</a:t>
            </a: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 de la </a:t>
            </a:r>
            <a:r>
              <a:rPr lang="en-US" sz="1800" dirty="0" err="1">
                <a:solidFill>
                  <a:srgbClr val="595959"/>
                </a:solidFill>
                <a:highlight>
                  <a:srgbClr val="FFFFFF"/>
                </a:highlight>
              </a:rPr>
              <a:t>sentencia</a:t>
            </a: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 </a:t>
            </a:r>
            <a:r>
              <a:rPr lang="en-US" sz="1800" dirty="0" err="1">
                <a:solidFill>
                  <a:srgbClr val="595959"/>
                </a:solidFill>
                <a:highlight>
                  <a:srgbClr val="FFFFFF"/>
                </a:highlight>
              </a:rPr>
              <a:t>los</a:t>
            </a: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 </a:t>
            </a:r>
            <a:r>
              <a:rPr lang="en-US" sz="1800" dirty="0" err="1">
                <a:solidFill>
                  <a:srgbClr val="595959"/>
                </a:solidFill>
                <a:highlight>
                  <a:srgbClr val="FFFFFF"/>
                </a:highlight>
              </a:rPr>
              <a:t>Juicios</a:t>
            </a: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 de:</a:t>
            </a:r>
            <a:endParaRPr sz="1800" dirty="0">
              <a:solidFill>
                <a:srgbClr val="595959"/>
              </a:solidFill>
              <a:highlight>
                <a:srgbClr val="FFFFFF"/>
              </a:highlight>
            </a:endParaRPr>
          </a:p>
          <a:p>
            <a:pPr marL="12700" marR="5080" lvl="0" indent="0" algn="l" rtl="0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595959"/>
                </a:solidFill>
                <a:highlight>
                  <a:srgbClr val="FFFFFF"/>
                </a:highlight>
              </a:rPr>
              <a:t>Participación</a:t>
            </a: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, Pública y Privada - Ex Obra </a:t>
            </a:r>
            <a:r>
              <a:rPr lang="en-US" sz="1800" dirty="0" err="1">
                <a:solidFill>
                  <a:srgbClr val="595959"/>
                </a:solidFill>
                <a:highlight>
                  <a:srgbClr val="FFFFFF"/>
                </a:highlight>
              </a:rPr>
              <a:t>Sanitarias</a:t>
            </a: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 - Coop. de Agua</a:t>
            </a:r>
            <a:endParaRPr sz="1800" dirty="0">
              <a:solidFill>
                <a:srgbClr val="595959"/>
              </a:solidFill>
              <a:highlight>
                <a:srgbClr val="FFFFFF"/>
              </a:highlight>
            </a:endParaRPr>
          </a:p>
          <a:p>
            <a:pPr marL="12700" marR="5080" lvl="0" indent="0" algn="l" rtl="0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Monto </a:t>
            </a:r>
            <a:r>
              <a:rPr lang="en-US" sz="1800" dirty="0" err="1">
                <a:solidFill>
                  <a:srgbClr val="595959"/>
                </a:solidFill>
                <a:highlight>
                  <a:srgbClr val="FFFFFF"/>
                </a:highlight>
              </a:rPr>
              <a:t>aproximado</a:t>
            </a:r>
            <a:r>
              <a:rPr lang="en-US" sz="1800" dirty="0">
                <a:solidFill>
                  <a:srgbClr val="595959"/>
                </a:solidFill>
                <a:highlight>
                  <a:srgbClr val="FFFFFF"/>
                </a:highlight>
              </a:rPr>
              <a:t> $ 10.000.000.000,00</a:t>
            </a:r>
            <a:endParaRPr sz="1800" dirty="0">
              <a:solidFill>
                <a:srgbClr val="595959"/>
              </a:solidFill>
              <a:highlight>
                <a:srgbClr val="FFFFFF"/>
              </a:highlight>
            </a:endParaRPr>
          </a:p>
        </p:txBody>
      </p:sp>
      <p:pic>
        <p:nvPicPr>
          <p:cNvPr id="85" name="Google Shape;8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450" y="277737"/>
            <a:ext cx="2990849" cy="130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21745" y="405747"/>
            <a:ext cx="50507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/>
              <a:t>Partida de Juicios s/Registro de Sentencias al 31/08/2026 Principales Juicios 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5" name="Google Shape;85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41450" y="288494"/>
            <a:ext cx="2990849" cy="130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189" y="1725947"/>
            <a:ext cx="7354216" cy="328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"/>
          <p:cNvSpPr txBox="1"/>
          <p:nvPr/>
        </p:nvSpPr>
        <p:spPr>
          <a:xfrm>
            <a:off x="6081000" y="3065825"/>
            <a:ext cx="1355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CBD688E-405F-8A33-EECA-DA3DA3D31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027065" cy="48691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400" cy="10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0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Recursos Humanos </a:t>
            </a:r>
            <a:endParaRPr>
              <a:highlight>
                <a:srgbClr val="FFFF00"/>
              </a:highlight>
            </a:endParaRPr>
          </a:p>
          <a:p>
            <a:pPr marL="12700" lvl="0" indent="0" algn="l" rtl="0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rPr lang="en-US"/>
              <a:t>Evolución del Personal</a:t>
            </a:r>
            <a:endParaRPr/>
          </a:p>
        </p:txBody>
      </p:sp>
      <p:pic>
        <p:nvPicPr>
          <p:cNvPr id="104" name="Google Shape;10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450" y="230562"/>
            <a:ext cx="2990849" cy="130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200" y="1700561"/>
            <a:ext cx="8417590" cy="3303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 txBox="1"/>
          <p:nvPr/>
        </p:nvSpPr>
        <p:spPr>
          <a:xfrm>
            <a:off x="665225" y="1885851"/>
            <a:ext cx="1614300" cy="31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2021: 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1740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2022: 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2161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2023: 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2646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2024: 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1866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2025:	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816</a:t>
            </a:r>
            <a:endParaRPr sz="2500">
              <a:solidFill>
                <a:srgbClr val="87182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</a:rPr>
              <a:t>2026:</a:t>
            </a:r>
            <a:r>
              <a:rPr lang="en-US" sz="2500">
                <a:solidFill>
                  <a:srgbClr val="87182E"/>
                </a:solidFill>
              </a:rPr>
              <a:t> 705</a:t>
            </a:r>
            <a:endParaRPr sz="2500">
              <a:solidFill>
                <a:srgbClr val="87182E"/>
              </a:solidFill>
            </a:endParaRPr>
          </a:p>
        </p:txBody>
      </p:sp>
      <p:pic>
        <p:nvPicPr>
          <p:cNvPr id="111" name="Google Shape;11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450" y="274500"/>
            <a:ext cx="2990849" cy="130492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1"/>
          <p:cNvSpPr txBox="1">
            <a:spLocks noGrp="1"/>
          </p:cNvSpPr>
          <p:nvPr>
            <p:ph type="title"/>
          </p:nvPr>
        </p:nvSpPr>
        <p:spPr>
          <a:xfrm>
            <a:off x="384725" y="242223"/>
            <a:ext cx="5528400" cy="13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2500" rIns="0" bIns="0" anchor="t" anchorCtr="0">
            <a:spAutoFit/>
          </a:bodyPr>
          <a:lstStyle/>
          <a:p>
            <a:pPr marL="165100" marR="5080" lvl="0" indent="0" algn="l" rtl="0">
              <a:lnSpc>
                <a:spcPct val="1016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Dictámenes Administrativos Publicados</a:t>
            </a:r>
            <a:endParaRPr/>
          </a:p>
        </p:txBody>
      </p:sp>
      <p:pic>
        <p:nvPicPr>
          <p:cNvPr id="113" name="Google Shape;113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4225" y="1821162"/>
            <a:ext cx="5598064" cy="3259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450" y="274500"/>
            <a:ext cx="2990849" cy="130492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2"/>
          <p:cNvSpPr txBox="1"/>
          <p:nvPr/>
        </p:nvSpPr>
        <p:spPr>
          <a:xfrm>
            <a:off x="384725" y="615626"/>
            <a:ext cx="4880700" cy="43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latin typeface="Arial"/>
                <a:ea typeface="Arial"/>
                <a:cs typeface="Arial"/>
                <a:sym typeface="Arial"/>
              </a:rPr>
              <a:t>Expedientes judiciales activos,</a:t>
            </a:r>
            <a:endParaRPr sz="245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None/>
            </a:pPr>
            <a:r>
              <a:rPr lang="en-US" sz="2450">
                <a:latin typeface="Arial"/>
                <a:ea typeface="Arial"/>
                <a:cs typeface="Arial"/>
                <a:sym typeface="Arial"/>
              </a:rPr>
              <a:t>sin sentencia definitiva sin archivar</a:t>
            </a:r>
            <a:endParaRPr sz="245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505"/>
              </a:spcBef>
              <a:spcAft>
                <a:spcPts val="0"/>
              </a:spcAft>
              <a:buNone/>
            </a:pPr>
            <a:endParaRPr sz="2450">
              <a:highlight>
                <a:srgbClr val="FFFF00"/>
              </a:highlight>
            </a:endParaRPr>
          </a:p>
          <a:p>
            <a:pPr marL="74993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2021: 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4544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marL="749935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2022: 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5140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marL="749935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2023: 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5834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marL="749935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2024: 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6570</a:t>
            </a: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marL="749935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2025: </a:t>
            </a:r>
            <a:r>
              <a:rPr lang="en-US" sz="2500">
                <a:solidFill>
                  <a:srgbClr val="87182E"/>
                </a:solidFill>
                <a:latin typeface="Arial"/>
                <a:ea typeface="Arial"/>
                <a:cs typeface="Arial"/>
                <a:sym typeface="Arial"/>
              </a:rPr>
              <a:t>7061</a:t>
            </a:r>
            <a:endParaRPr sz="2500">
              <a:solidFill>
                <a:srgbClr val="87182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9935" lvl="0" indent="0" algn="l" rtl="0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595959"/>
                </a:solidFill>
              </a:rPr>
              <a:t>2026: </a:t>
            </a:r>
            <a:r>
              <a:rPr lang="en-US" sz="2500">
                <a:solidFill>
                  <a:srgbClr val="87182E"/>
                </a:solidFill>
                <a:highlight>
                  <a:schemeClr val="lt1"/>
                </a:highlight>
              </a:rPr>
              <a:t>8474</a:t>
            </a:r>
            <a:r>
              <a:rPr lang="en-US" sz="2500">
                <a:solidFill>
                  <a:srgbClr val="595959"/>
                </a:solidFill>
                <a:highlight>
                  <a:srgbClr val="FFFF00"/>
                </a:highlight>
              </a:rPr>
              <a:t>  </a:t>
            </a:r>
            <a:endParaRPr sz="2500">
              <a:solidFill>
                <a:srgbClr val="595959"/>
              </a:solidFill>
              <a:highlight>
                <a:srgbClr val="FFFF00"/>
              </a:highlight>
            </a:endParaRPr>
          </a:p>
        </p:txBody>
      </p:sp>
      <p:pic>
        <p:nvPicPr>
          <p:cNvPr id="120" name="Google Shape;120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9000" y="1779064"/>
            <a:ext cx="5260900" cy="3156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>
            <a:spLocks noGrp="1"/>
          </p:cNvSpPr>
          <p:nvPr>
            <p:ph type="title"/>
          </p:nvPr>
        </p:nvSpPr>
        <p:spPr>
          <a:xfrm>
            <a:off x="169135" y="320138"/>
            <a:ext cx="5555158" cy="25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Partida 51101 - Bienes de Capital </a:t>
            </a:r>
            <a:r>
              <a:rPr lang="en-US" sz="1600" dirty="0">
                <a:highlight>
                  <a:schemeClr val="lt1"/>
                </a:highlight>
              </a:rPr>
              <a:t>Sin </a:t>
            </a:r>
            <a:r>
              <a:rPr lang="en-US" sz="1600" dirty="0" err="1">
                <a:highlight>
                  <a:schemeClr val="lt1"/>
                </a:highlight>
              </a:rPr>
              <a:t>presupuesto</a:t>
            </a:r>
            <a:r>
              <a:rPr lang="en-US" sz="1600" dirty="0">
                <a:highlight>
                  <a:schemeClr val="lt1"/>
                </a:highlight>
              </a:rPr>
              <a:t> </a:t>
            </a:r>
            <a:r>
              <a:rPr lang="en-US" sz="1600" dirty="0" err="1">
                <a:highlight>
                  <a:schemeClr val="lt1"/>
                </a:highlight>
              </a:rPr>
              <a:t>otorgado</a:t>
            </a:r>
            <a:r>
              <a:rPr lang="en-US" sz="1600" dirty="0">
                <a:highlight>
                  <a:schemeClr val="lt1"/>
                </a:highlight>
              </a:rPr>
              <a:t>	</a:t>
            </a:r>
            <a:endParaRPr sz="1600" dirty="0">
              <a:highlight>
                <a:schemeClr val="lt1"/>
              </a:highlight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365675" y="728149"/>
            <a:ext cx="4764900" cy="3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 err="1">
                <a:latin typeface="Arial"/>
                <a:ea typeface="Arial"/>
                <a:cs typeface="Arial"/>
                <a:sym typeface="Arial"/>
              </a:rPr>
              <a:t>Proyectos</a:t>
            </a:r>
            <a:r>
              <a:rPr lang="en-US" sz="23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300" dirty="0" err="1">
                <a:latin typeface="Arial"/>
                <a:ea typeface="Arial"/>
                <a:cs typeface="Arial"/>
                <a:sym typeface="Arial"/>
              </a:rPr>
              <a:t>Inversión</a:t>
            </a:r>
            <a:r>
              <a:rPr lang="en-US" sz="2300" dirty="0">
                <a:latin typeface="Arial"/>
                <a:ea typeface="Arial"/>
                <a:cs typeface="Arial"/>
                <a:sym typeface="Arial"/>
              </a:rPr>
              <a:t> Pública 202</a:t>
            </a:r>
            <a:r>
              <a:rPr lang="en-US" sz="2300" dirty="0"/>
              <a:t>7</a:t>
            </a:r>
            <a:endParaRPr sz="2300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7" name="Google Shape;127;p13"/>
          <p:cNvGraphicFramePr/>
          <p:nvPr>
            <p:extLst>
              <p:ext uri="{D42A27DB-BD31-4B8C-83A1-F6EECF244321}">
                <p14:modId xmlns="" xmlns:p14="http://schemas.microsoft.com/office/powerpoint/2010/main" val="2275825763"/>
              </p:ext>
            </p:extLst>
          </p:nvPr>
        </p:nvGraphicFramePr>
        <p:xfrm>
          <a:off x="354210" y="1602177"/>
          <a:ext cx="8117200" cy="2579975"/>
        </p:xfrm>
        <a:graphic>
          <a:graphicData uri="http://schemas.openxmlformats.org/drawingml/2006/table">
            <a:tbl>
              <a:tblPr firstRow="1" bandRow="1">
                <a:noFill/>
                <a:tableStyleId>{A6DD3629-738B-4F2C-8B60-1453F8ED0430}</a:tableStyleId>
              </a:tblPr>
              <a:tblGrid>
                <a:gridCol w="62801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370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4650">
                <a:tc>
                  <a:txBody>
                    <a:bodyPr/>
                    <a:lstStyle/>
                    <a:p>
                      <a:pPr marL="31750" algn="r" rtl="0" fontAlgn="t">
                        <a:buNone/>
                      </a:pPr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1- Adquisición de libros para consulta jurídica.</a:t>
                      </a:r>
                      <a:endParaRPr lang="es-AR" sz="1400" dirty="0">
                        <a:effectLst/>
                      </a:endParaRPr>
                    </a:p>
                  </a:txBody>
                  <a:tcPr marT="53340"/>
                </a:tc>
                <a:tc>
                  <a:txBody>
                    <a:bodyPr/>
                    <a:lstStyle/>
                    <a:p>
                      <a:pPr marR="17780" algn="r" rtl="0" fontAlgn="t">
                        <a:buNone/>
                      </a:pPr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    5.040.000,00</a:t>
                      </a:r>
                      <a:endParaRPr lang="es-AR" sz="1400">
                        <a:effectLst/>
                      </a:endParaRPr>
                    </a:p>
                  </a:txBody>
                  <a:tcPr marT="5334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400">
                <a:tc>
                  <a:txBody>
                    <a:bodyPr/>
                    <a:lstStyle/>
                    <a:p>
                      <a:pPr marL="31750" algn="r" rtl="0" fontAlgn="t">
                        <a:buNone/>
                      </a:pPr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2- Reposición de electrodomésticos.</a:t>
                      </a:r>
                      <a:endParaRPr lang="es-AR" sz="1400" dirty="0">
                        <a:effectLst/>
                      </a:endParaRPr>
                    </a:p>
                  </a:txBody>
                  <a:tcPr marT="7620"/>
                </a:tc>
                <a:tc>
                  <a:txBody>
                    <a:bodyPr/>
                    <a:lstStyle/>
                    <a:p>
                      <a:pPr marL="67945" algn="r" rtl="0" fontAlgn="t">
                        <a:buNone/>
                      </a:pPr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$ 1.687.800,00</a:t>
                      </a:r>
                      <a:endParaRPr lang="es-AR" sz="1400">
                        <a:effectLst/>
                      </a:endParaRPr>
                    </a:p>
                  </a:txBody>
                  <a:tcPr marT="762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9400">
                <a:tc>
                  <a:txBody>
                    <a:bodyPr/>
                    <a:lstStyle/>
                    <a:p>
                      <a:pPr marL="31750" algn="r" rtl="0" fontAlgn="t">
                        <a:buNone/>
                      </a:pPr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3- Remodelación de oficinas - tabiques.</a:t>
                      </a:r>
                      <a:endParaRPr lang="es-AR" sz="1400" dirty="0">
                        <a:effectLst/>
                      </a:endParaRPr>
                    </a:p>
                  </a:txBody>
                  <a:tcPr marT="7620"/>
                </a:tc>
                <a:tc>
                  <a:txBody>
                    <a:bodyPr/>
                    <a:lstStyle/>
                    <a:p>
                      <a:pPr marL="99060" algn="r" rtl="0" fontAlgn="t">
                        <a:buNone/>
                      </a:pPr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$ 6.500.000,00</a:t>
                      </a:r>
                      <a:endParaRPr lang="es-AR" sz="1400">
                        <a:effectLst/>
                      </a:endParaRPr>
                    </a:p>
                  </a:txBody>
                  <a:tcPr marT="762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9400">
                <a:tc>
                  <a:txBody>
                    <a:bodyPr/>
                    <a:lstStyle/>
                    <a:p>
                      <a:pPr marL="31750" algn="r" rtl="0" fontAlgn="t">
                        <a:buNone/>
                      </a:pPr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4- Renovación de mobiliario de oficina.</a:t>
                      </a:r>
                      <a:endParaRPr lang="es-AR" sz="1400">
                        <a:effectLst/>
                      </a:endParaRPr>
                    </a:p>
                  </a:txBody>
                  <a:tcPr marT="7620"/>
                </a:tc>
                <a:tc>
                  <a:txBody>
                    <a:bodyPr/>
                    <a:lstStyle/>
                    <a:p>
                      <a:pPr marL="73025" algn="r" rtl="0" fontAlgn="t">
                        <a:buNone/>
                      </a:pPr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$ 14.208.000,00</a:t>
                      </a:r>
                      <a:endParaRPr lang="es-AR" sz="1400" dirty="0">
                        <a:effectLst/>
                      </a:endParaRPr>
                    </a:p>
                  </a:txBody>
                  <a:tcPr marT="762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9400">
                <a:tc>
                  <a:txBody>
                    <a:bodyPr/>
                    <a:lstStyle/>
                    <a:p>
                      <a:pPr marL="31750" algn="r" rtl="0" fontAlgn="t">
                        <a:buNone/>
                      </a:pPr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5- Reemplazo de equipos informáticos obsoletos.</a:t>
                      </a:r>
                      <a:endParaRPr lang="es-AR" sz="1400">
                        <a:effectLst/>
                      </a:endParaRPr>
                    </a:p>
                  </a:txBody>
                  <a:tcPr marT="7620"/>
                </a:tc>
                <a:tc>
                  <a:txBody>
                    <a:bodyPr/>
                    <a:lstStyle/>
                    <a:p>
                      <a:pPr marL="54610" algn="r" rtl="0" fontAlgn="t">
                        <a:buNone/>
                      </a:pPr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$ 39.153.420,00</a:t>
                      </a:r>
                      <a:endParaRPr lang="es-AR" sz="1400" dirty="0">
                        <a:effectLst/>
                      </a:endParaRPr>
                    </a:p>
                  </a:txBody>
                  <a:tcPr marT="762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9400">
                <a:tc>
                  <a:txBody>
                    <a:bodyPr/>
                    <a:lstStyle/>
                    <a:p>
                      <a:pPr marL="31750" algn="r" rtl="0" fontAlgn="t">
                        <a:buNone/>
                      </a:pPr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6- Control de Empresas Estatales.</a:t>
                      </a:r>
                      <a:endParaRPr lang="es-AR" sz="1400" dirty="0">
                        <a:effectLst/>
                      </a:endParaRPr>
                    </a:p>
                  </a:txBody>
                  <a:tcPr marT="7620"/>
                </a:tc>
                <a:tc>
                  <a:txBody>
                    <a:bodyPr/>
                    <a:lstStyle/>
                    <a:p>
                      <a:pPr marL="43815" algn="r" rtl="0" fontAlgn="t">
                        <a:buNone/>
                      </a:pPr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$ 102.230.040,00</a:t>
                      </a:r>
                      <a:endParaRPr lang="es-AR" sz="1400" dirty="0">
                        <a:effectLst/>
                      </a:endParaRPr>
                    </a:p>
                  </a:txBody>
                  <a:tcPr marT="762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9400">
                <a:tc>
                  <a:txBody>
                    <a:bodyPr/>
                    <a:lstStyle/>
                    <a:p>
                      <a:pPr marL="31750" algn="r" rtl="0" fontAlgn="t">
                        <a:buNone/>
                      </a:pPr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7- Reducción de intereses en el pago de Juicios ejecutados.</a:t>
                      </a:r>
                      <a:endParaRPr lang="es-AR" sz="1400">
                        <a:effectLst/>
                      </a:endParaRPr>
                    </a:p>
                  </a:txBody>
                  <a:tcPr marT="7620"/>
                </a:tc>
                <a:tc>
                  <a:txBody>
                    <a:bodyPr/>
                    <a:lstStyle/>
                    <a:p>
                      <a:pPr marL="85725" algn="r" rtl="0" fontAlgn="t">
                        <a:buNone/>
                      </a:pPr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$ 6.347.124,00</a:t>
                      </a:r>
                      <a:endParaRPr lang="es-AR" sz="1400" dirty="0">
                        <a:effectLst/>
                      </a:endParaRPr>
                    </a:p>
                  </a:txBody>
                  <a:tcPr marT="762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31750" algn="r" rtl="0" fontAlgn="t">
                        <a:buNone/>
                      </a:pPr>
                      <a:r>
                        <a:rPr lang="es-A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8- Adquisición de equipamiento p/Plan de Contingencia.</a:t>
                      </a:r>
                      <a:endParaRPr lang="es-AR" sz="1400">
                        <a:effectLst/>
                      </a:endParaRPr>
                    </a:p>
                  </a:txBody>
                  <a:tcPr marT="7620"/>
                </a:tc>
                <a:tc>
                  <a:txBody>
                    <a:bodyPr/>
                    <a:lstStyle/>
                    <a:p>
                      <a:pPr marL="44450" algn="r" rtl="0" fontAlgn="t">
                        <a:buNone/>
                      </a:pPr>
                      <a:r>
                        <a:rPr lang="es-A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$ 5.012.450,00</a:t>
                      </a:r>
                      <a:endParaRPr lang="es-AR" sz="1400" dirty="0">
                        <a:effectLst/>
                      </a:endParaRPr>
                    </a:p>
                  </a:txBody>
                  <a:tcPr marT="762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8" name="Google Shape;128;p13"/>
          <p:cNvSpPr/>
          <p:nvPr/>
        </p:nvSpPr>
        <p:spPr>
          <a:xfrm>
            <a:off x="6847329" y="4260277"/>
            <a:ext cx="1804670" cy="0"/>
          </a:xfrm>
          <a:custGeom>
            <a:avLst/>
            <a:gdLst/>
            <a:ahLst/>
            <a:cxnLst/>
            <a:rect l="l" t="t" r="r" b="b"/>
            <a:pathLst>
              <a:path w="1804670" h="120000" extrusionOk="0">
                <a:moveTo>
                  <a:pt x="0" y="0"/>
                </a:moveTo>
                <a:lnTo>
                  <a:pt x="1804136" y="0"/>
                </a:lnTo>
              </a:path>
            </a:pathLst>
          </a:custGeom>
          <a:noFill/>
          <a:ln w="14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29" name="Google Shape;129;p13"/>
          <p:cNvSpPr txBox="1"/>
          <p:nvPr/>
        </p:nvSpPr>
        <p:spPr>
          <a:xfrm>
            <a:off x="4224987" y="4334842"/>
            <a:ext cx="2301000" cy="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Costo Total	PIP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6688846" y="4334842"/>
            <a:ext cx="1812300" cy="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$ 180.178.834,00</a:t>
            </a:r>
            <a:endParaRPr sz="1800" dirty="0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450" y="259137"/>
            <a:ext cx="2990849" cy="130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 txBox="1">
            <a:spLocks noGrp="1"/>
          </p:cNvSpPr>
          <p:nvPr>
            <p:ph type="title"/>
          </p:nvPr>
        </p:nvSpPr>
        <p:spPr>
          <a:xfrm>
            <a:off x="3447758" y="1212800"/>
            <a:ext cx="224917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Muchas gracias</a:t>
            </a:r>
            <a:endParaRPr/>
          </a:p>
        </p:txBody>
      </p:sp>
      <p:pic>
        <p:nvPicPr>
          <p:cNvPr id="137" name="Google Shape;13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4412" y="2264800"/>
            <a:ext cx="3075174" cy="134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307</Words>
  <Application>Microsoft Office PowerPoint</Application>
  <PresentationFormat>Presentación en pantalla (16:9)</PresentationFormat>
  <Paragraphs>60</Paragraphs>
  <Slides>13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Office Theme</vt:lpstr>
      <vt:lpstr>Presupuesto 2027</vt:lpstr>
      <vt:lpstr>Pautas macro fiscales 2027 </vt:lpstr>
      <vt:lpstr>Presupuesto 2027  por objeto del gasto y financiamiento.</vt:lpstr>
      <vt:lpstr>Participación de los gastos de funcionamiento respecto de los gastos totales de la Administración Central. </vt:lpstr>
      <vt:lpstr>41306 - Partida de Juicios 2027 </vt:lpstr>
      <vt:lpstr>41306 - Partida de Juicios Total Registros a pagar con Presupuesto 2027</vt:lpstr>
      <vt:lpstr>Diapositiva 7</vt:lpstr>
      <vt:lpstr>Diapositiva 8</vt:lpstr>
      <vt:lpstr>Recursos Humanos  Evolución del Personal</vt:lpstr>
      <vt:lpstr>Dictámenes Administrativos Publicados</vt:lpstr>
      <vt:lpstr>Diapositiva 11</vt:lpstr>
      <vt:lpstr>Partida 51101 - Bienes de Capital Sin presupuesto otorgado </vt:lpstr>
      <vt:lpstr>Muchas gracias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Presupuesto 2027</dc:title>
  <dc:creator>Dolores</dc:creator>
  <cp:lastModifiedBy>Gabriela Ceppi</cp:lastModifiedBy>
  <cp:revision>3</cp:revision>
  <dcterms:created xsi:type="dcterms:W3CDTF">2025-10-07T16:08:10Z</dcterms:created>
  <dcterms:modified xsi:type="dcterms:W3CDTF">2026-10-22T13:59:39Z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2025-10-07T00:00:00Z</vt:filetime>
  </property>
  <property fmtid="{D5CDD505-2E9C-101B-9397-08002B2CF9AE}" pid="3" name="Creator">
    <vt:lpwstr>Google</vt:lpwstr>
  </property>
  <property fmtid="{D5CDD505-2E9C-101B-9397-08002B2CF9AE}" pid="4" name="LastSaved">
    <vt:filetime>2025-10-07T00:00:00Z</vt:filetime>
  </property>
</Properties>
</file>