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08147-456F-44C6-8ADA-57145367A926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420CA-AA14-4713-83D3-56FE83F5882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537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</a:t>
            </a:r>
            <a:r>
              <a:rPr lang="es-ES" baseline="0" dirty="0" smtClean="0"/>
              <a:t> revisión</a:t>
            </a:r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420CA-AA14-4713-83D3-56FE83F5882A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744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79213" y="1928378"/>
            <a:ext cx="5385572" cy="817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725" y="242223"/>
            <a:ext cx="5528310" cy="1321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7575" y="1709293"/>
            <a:ext cx="8193405" cy="2580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200" dirty="0"/>
              <a:t>Presupuesto</a:t>
            </a:r>
            <a:r>
              <a:rPr sz="5200" spc="-70" dirty="0"/>
              <a:t> </a:t>
            </a:r>
            <a:r>
              <a:rPr sz="5200" spc="-20" dirty="0"/>
              <a:t>2026</a:t>
            </a:r>
            <a:endParaRPr sz="5200"/>
          </a:p>
        </p:txBody>
      </p:sp>
      <p:sp>
        <p:nvSpPr>
          <p:cNvPr id="3" name="object 3"/>
          <p:cNvSpPr txBox="1"/>
          <p:nvPr/>
        </p:nvSpPr>
        <p:spPr>
          <a:xfrm>
            <a:off x="2068970" y="3193875"/>
            <a:ext cx="50044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Fiscalía</a:t>
            </a:r>
            <a:r>
              <a:rPr sz="28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28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Estado</a:t>
            </a:r>
            <a:r>
              <a:rPr sz="28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28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Mendoza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4500" y="196675"/>
            <a:ext cx="2777810" cy="121197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690663"/>
            <a:ext cx="5528310" cy="769441"/>
          </a:xfrm>
        </p:spPr>
        <p:txBody>
          <a:bodyPr/>
          <a:lstStyle/>
          <a:p>
            <a:r>
              <a:rPr lang="es-ES" dirty="0" smtClean="0"/>
              <a:t>Recursos Humanos</a:t>
            </a:r>
            <a:br>
              <a:rPr lang="es-ES" dirty="0" smtClean="0"/>
            </a:br>
            <a:r>
              <a:rPr lang="es-ES" dirty="0" smtClean="0"/>
              <a:t>Concursos </a:t>
            </a:r>
            <a:endParaRPr lang="es-AR" dirty="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41450" y="230562"/>
            <a:ext cx="2990849" cy="130492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66" y="1809750"/>
            <a:ext cx="8664049" cy="262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010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225" y="2118826"/>
            <a:ext cx="1614170" cy="25971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2021: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1740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2022: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2161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2023: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2646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2024: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1866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50"/>
              </a:spcBef>
              <a:tabLst>
                <a:tab pos="1071245" algn="l"/>
              </a:tabLst>
            </a:pPr>
            <a:r>
              <a:rPr sz="2500" spc="-10" dirty="0">
                <a:solidFill>
                  <a:srgbClr val="595959"/>
                </a:solidFill>
                <a:latin typeface="Arial"/>
                <a:cs typeface="Arial"/>
              </a:rPr>
              <a:t>2025:</a:t>
            </a: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2500" spc="-25" dirty="0">
                <a:solidFill>
                  <a:srgbClr val="87182E"/>
                </a:solidFill>
                <a:latin typeface="Arial"/>
                <a:cs typeface="Arial"/>
              </a:rPr>
              <a:t>816</a:t>
            </a:r>
            <a:endParaRPr sz="25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74500"/>
            <a:ext cx="2990849" cy="13049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2503" rIns="0" bIns="0" rtlCol="0">
            <a:spAutoFit/>
          </a:bodyPr>
          <a:lstStyle/>
          <a:p>
            <a:pPr marL="165100" marR="5080">
              <a:lnSpc>
                <a:spcPct val="101600"/>
              </a:lnSpc>
              <a:spcBef>
                <a:spcPts val="90"/>
              </a:spcBef>
            </a:pPr>
            <a:r>
              <a:rPr dirty="0"/>
              <a:t>Dictámenes</a:t>
            </a:r>
            <a:r>
              <a:rPr spc="-5" dirty="0"/>
              <a:t> </a:t>
            </a:r>
            <a:r>
              <a:rPr spc="-10" dirty="0"/>
              <a:t>Administrativos Publicados.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83804" y="1900542"/>
            <a:ext cx="5083389" cy="310050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74500"/>
            <a:ext cx="2990849" cy="130492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84725" y="615626"/>
            <a:ext cx="4880610" cy="390842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50" dirty="0">
                <a:latin typeface="Arial"/>
                <a:cs typeface="Arial"/>
              </a:rPr>
              <a:t>Expedientes judiciales </a:t>
            </a:r>
            <a:r>
              <a:rPr sz="2450" spc="-10" dirty="0">
                <a:latin typeface="Arial"/>
                <a:cs typeface="Arial"/>
              </a:rPr>
              <a:t>activos,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450" dirty="0">
                <a:latin typeface="Arial"/>
                <a:cs typeface="Arial"/>
              </a:rPr>
              <a:t>sin sentencia</a:t>
            </a:r>
            <a:r>
              <a:rPr sz="2450" spc="-5" dirty="0">
                <a:latin typeface="Arial"/>
                <a:cs typeface="Arial"/>
              </a:rPr>
              <a:t> </a:t>
            </a:r>
            <a:r>
              <a:rPr sz="2450" dirty="0">
                <a:latin typeface="Arial"/>
                <a:cs typeface="Arial"/>
              </a:rPr>
              <a:t>definitiva</a:t>
            </a:r>
            <a:r>
              <a:rPr sz="2450" spc="5" dirty="0">
                <a:latin typeface="Arial"/>
                <a:cs typeface="Arial"/>
              </a:rPr>
              <a:t> </a:t>
            </a:r>
            <a:r>
              <a:rPr sz="2450" dirty="0">
                <a:latin typeface="Arial"/>
                <a:cs typeface="Arial"/>
              </a:rPr>
              <a:t>sin</a:t>
            </a:r>
            <a:r>
              <a:rPr sz="2450" spc="-5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archivar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70"/>
              </a:spcBef>
            </a:pPr>
            <a:endParaRPr sz="2450">
              <a:latin typeface="Arial"/>
              <a:cs typeface="Arial"/>
            </a:endParaRPr>
          </a:p>
          <a:p>
            <a:pPr marL="749935">
              <a:lnSpc>
                <a:spcPct val="100000"/>
              </a:lnSpc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2021: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4544</a:t>
            </a:r>
            <a:endParaRPr sz="2500">
              <a:latin typeface="Arial"/>
              <a:cs typeface="Arial"/>
            </a:endParaRPr>
          </a:p>
          <a:p>
            <a:pPr marL="749935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2022: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5140</a:t>
            </a:r>
            <a:endParaRPr sz="2500">
              <a:latin typeface="Arial"/>
              <a:cs typeface="Arial"/>
            </a:endParaRPr>
          </a:p>
          <a:p>
            <a:pPr marL="749935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2023: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5834</a:t>
            </a:r>
            <a:endParaRPr sz="2500">
              <a:latin typeface="Arial"/>
              <a:cs typeface="Arial"/>
            </a:endParaRPr>
          </a:p>
          <a:p>
            <a:pPr marL="749935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2024: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6570</a:t>
            </a:r>
            <a:endParaRPr sz="2500">
              <a:latin typeface="Arial"/>
              <a:cs typeface="Arial"/>
            </a:endParaRPr>
          </a:p>
          <a:p>
            <a:pPr marL="749935">
              <a:lnSpc>
                <a:spcPct val="100000"/>
              </a:lnSpc>
              <a:spcBef>
                <a:spcPts val="1050"/>
              </a:spcBef>
            </a:pPr>
            <a:r>
              <a:rPr sz="2500" dirty="0">
                <a:solidFill>
                  <a:srgbClr val="595959"/>
                </a:solidFill>
                <a:latin typeface="Arial"/>
                <a:cs typeface="Arial"/>
              </a:rPr>
              <a:t>2025:</a:t>
            </a:r>
            <a:r>
              <a:rPr sz="25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500" spc="-20" dirty="0">
                <a:solidFill>
                  <a:srgbClr val="87182E"/>
                </a:solidFill>
                <a:latin typeface="Arial"/>
                <a:cs typeface="Arial"/>
              </a:rPr>
              <a:t>7061</a:t>
            </a:r>
            <a:endParaRPr sz="25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29567" y="1994243"/>
            <a:ext cx="4987382" cy="303310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5" y="265970"/>
            <a:ext cx="45586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684270" algn="l"/>
              </a:tabLst>
            </a:pPr>
            <a:r>
              <a:rPr sz="2400" dirty="0"/>
              <a:t>Partida</a:t>
            </a:r>
            <a:r>
              <a:rPr sz="2400" spc="-75" dirty="0"/>
              <a:t> </a:t>
            </a:r>
            <a:r>
              <a:rPr sz="2400" spc="-30" dirty="0"/>
              <a:t>51101</a:t>
            </a:r>
            <a:r>
              <a:rPr sz="2400" spc="-70" dirty="0"/>
              <a:t> </a:t>
            </a:r>
            <a:r>
              <a:rPr sz="2400" dirty="0"/>
              <a:t>-</a:t>
            </a:r>
            <a:r>
              <a:rPr sz="2400" spc="-70" dirty="0"/>
              <a:t> </a:t>
            </a:r>
            <a:r>
              <a:rPr sz="2400" dirty="0"/>
              <a:t>Bienes</a:t>
            </a:r>
            <a:r>
              <a:rPr sz="2400" spc="-70" dirty="0"/>
              <a:t> </a:t>
            </a:r>
            <a:r>
              <a:rPr sz="2400" dirty="0"/>
              <a:t>de</a:t>
            </a:r>
            <a:r>
              <a:rPr sz="2400" spc="-75" dirty="0"/>
              <a:t> </a:t>
            </a:r>
            <a:r>
              <a:rPr sz="2400" spc="-10" dirty="0"/>
              <a:t>Capital Presupuesto</a:t>
            </a:r>
            <a:r>
              <a:rPr sz="2400" spc="-80" dirty="0"/>
              <a:t> </a:t>
            </a:r>
            <a:r>
              <a:rPr sz="2400" spc="-10" dirty="0"/>
              <a:t>otorgado:</a:t>
            </a:r>
            <a:r>
              <a:rPr sz="2400" dirty="0"/>
              <a:t>	$</a:t>
            </a:r>
            <a:r>
              <a:rPr sz="2400" spc="-20" dirty="0"/>
              <a:t> 0,00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84725" y="1257078"/>
            <a:ext cx="476504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latin typeface="Arial"/>
                <a:cs typeface="Arial"/>
              </a:rPr>
              <a:t>Proyectos</a:t>
            </a:r>
            <a:r>
              <a:rPr sz="2300" spc="-35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de</a:t>
            </a:r>
            <a:r>
              <a:rPr sz="2300" spc="-25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Inversión</a:t>
            </a:r>
            <a:r>
              <a:rPr sz="2300" spc="-25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Pública</a:t>
            </a:r>
            <a:r>
              <a:rPr sz="2300" spc="-20" dirty="0">
                <a:latin typeface="Arial"/>
                <a:cs typeface="Arial"/>
              </a:rPr>
              <a:t> 2026</a:t>
            </a:r>
            <a:endParaRPr sz="23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65675" y="1709293"/>
          <a:ext cx="8193405" cy="2580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0150"/>
                <a:gridCol w="1837054"/>
              </a:tblGrid>
              <a:tr h="3746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1-</a:t>
                      </a:r>
                      <a:r>
                        <a:rPr sz="18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Adquisición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libros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para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consulta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jurídica.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66675" marB="0"/>
                </a:tc>
                <a:tc>
                  <a:txBody>
                    <a:bodyPr/>
                    <a:lstStyle/>
                    <a:p>
                      <a:pPr marR="17780" algn="ctr">
                        <a:lnSpc>
                          <a:spcPct val="100000"/>
                        </a:lnSpc>
                        <a:spcBef>
                          <a:spcPts val="525"/>
                        </a:spcBef>
                        <a:tabLst>
                          <a:tab pos="321310" algn="l"/>
                        </a:tabLst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5.100.000,00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66675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2-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Reposición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electrodomésticos.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89255" algn="l"/>
                        </a:tabLst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2.013.266,00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3-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Remodelación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oficinas</a:t>
                      </a:r>
                      <a:r>
                        <a:rPr sz="1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tabiques.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9906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20370" algn="l"/>
                        </a:tabLst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3.750.000,00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4-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Renovación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mobiliario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oficina.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7302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10.668.000,00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5-</a:t>
                      </a:r>
                      <a:r>
                        <a:rPr sz="18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Reemplazo</a:t>
                      </a:r>
                      <a:r>
                        <a:rPr sz="18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equipos</a:t>
                      </a:r>
                      <a:r>
                        <a:rPr sz="1800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informáticos</a:t>
                      </a:r>
                      <a:r>
                        <a:rPr sz="18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obsoletos.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24.653.089,00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6-</a:t>
                      </a:r>
                      <a:r>
                        <a:rPr sz="1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Control</a:t>
                      </a:r>
                      <a:r>
                        <a:rPr sz="1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Empresas</a:t>
                      </a:r>
                      <a:r>
                        <a:rPr sz="1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Estatales.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65.585.174,00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7-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Reducción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intereses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el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pago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Juicios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ejecutados.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85725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07034" algn="l"/>
                        </a:tabLst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4.354.894,00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  <a:tr h="288925">
                <a:tc>
                  <a:txBody>
                    <a:bodyPr/>
                    <a:lstStyle/>
                    <a:p>
                      <a:pPr marL="31750">
                        <a:lnSpc>
                          <a:spcPts val="2085"/>
                        </a:lnSpc>
                        <a:spcBef>
                          <a:spcPts val="9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8-</a:t>
                      </a:r>
                      <a:r>
                        <a:rPr sz="18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Adquisición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equipamiento</a:t>
                      </a:r>
                      <a:r>
                        <a:rPr sz="1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p/Plan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Contingencia.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ts val="2085"/>
                        </a:lnSpc>
                        <a:spcBef>
                          <a:spcPts val="90"/>
                        </a:spcBef>
                        <a:tabLst>
                          <a:tab pos="301625" algn="l"/>
                        </a:tabLst>
                      </a:pPr>
                      <a:r>
                        <a:rPr sz="1800" spc="-50" dirty="0">
                          <a:latin typeface="Arial"/>
                          <a:cs typeface="Arial"/>
                        </a:rPr>
                        <a:t>$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3.726.375,00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6817593" y="4602247"/>
            <a:ext cx="1804670" cy="0"/>
          </a:xfrm>
          <a:custGeom>
            <a:avLst/>
            <a:gdLst/>
            <a:ahLst/>
            <a:cxnLst/>
            <a:rect l="l" t="t" r="r" b="b"/>
            <a:pathLst>
              <a:path w="1804670">
                <a:moveTo>
                  <a:pt x="0" y="0"/>
                </a:moveTo>
                <a:lnTo>
                  <a:pt x="1804136" y="0"/>
                </a:lnTo>
              </a:path>
            </a:pathLst>
          </a:custGeom>
          <a:ln w="146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14641" y="4675375"/>
            <a:ext cx="1681480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295400" algn="l"/>
              </a:tabLst>
            </a:pPr>
            <a:r>
              <a:rPr sz="1800" dirty="0">
                <a:latin typeface="Arial"/>
                <a:cs typeface="Arial"/>
              </a:rPr>
              <a:t>Costo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Total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25" dirty="0">
                <a:latin typeface="Arial"/>
                <a:cs typeface="Arial"/>
              </a:rPr>
              <a:t>PIP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59110" y="4675375"/>
            <a:ext cx="1812289" cy="303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800" dirty="0">
                <a:latin typeface="Arial"/>
                <a:cs typeface="Arial"/>
              </a:rPr>
              <a:t>$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119.850.798,00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59137"/>
            <a:ext cx="2990849" cy="13049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47758" y="1212800"/>
            <a:ext cx="224917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Muchas</a:t>
            </a:r>
            <a:r>
              <a:rPr spc="-5" dirty="0"/>
              <a:t> </a:t>
            </a:r>
            <a:r>
              <a:rPr spc="-10" dirty="0"/>
              <a:t>gracias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34412" y="2264800"/>
            <a:ext cx="3075174" cy="13416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2414" rIns="0" bIns="0" rtlCol="0">
            <a:spAutoFit/>
          </a:bodyPr>
          <a:lstStyle/>
          <a:p>
            <a:pPr marL="176530">
              <a:lnSpc>
                <a:spcPct val="100000"/>
              </a:lnSpc>
              <a:spcBef>
                <a:spcPts val="120"/>
              </a:spcBef>
            </a:pPr>
            <a:r>
              <a:rPr dirty="0"/>
              <a:t>Datos </a:t>
            </a:r>
            <a:r>
              <a:rPr spc="-10" dirty="0"/>
              <a:t>macrofiscales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5450" y="2237300"/>
            <a:ext cx="6692265" cy="1781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Entre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las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variables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proyectadas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para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2026,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pueden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mencionar:</a:t>
            </a:r>
            <a:endParaRPr sz="1800">
              <a:latin typeface="Arial"/>
              <a:cs typeface="Arial"/>
            </a:endParaRPr>
          </a:p>
          <a:p>
            <a:pPr marL="469265" indent="-366395">
              <a:lnSpc>
                <a:spcPct val="100000"/>
              </a:lnSpc>
              <a:spcBef>
                <a:spcPts val="1725"/>
              </a:spcBef>
              <a:buChar char="●"/>
              <a:tabLst>
                <a:tab pos="469265" algn="l"/>
              </a:tabLst>
            </a:pPr>
            <a:r>
              <a:rPr sz="1800" spc="-10" dirty="0">
                <a:latin typeface="Arial"/>
                <a:cs typeface="Arial"/>
              </a:rPr>
              <a:t>Variación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real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PBI: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5,0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469265" indent="-366395">
              <a:lnSpc>
                <a:spcPct val="100000"/>
              </a:lnSpc>
              <a:spcBef>
                <a:spcPts val="1730"/>
              </a:spcBef>
              <a:buChar char="●"/>
              <a:tabLst>
                <a:tab pos="469265" algn="l"/>
              </a:tabLst>
            </a:pPr>
            <a:r>
              <a:rPr sz="1800" spc="-10" dirty="0">
                <a:latin typeface="Arial"/>
                <a:cs typeface="Arial"/>
              </a:rPr>
              <a:t>Variación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interanual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IPC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-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Diciembre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2026: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10,1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%</a:t>
            </a:r>
            <a:endParaRPr sz="1800">
              <a:latin typeface="Arial"/>
              <a:cs typeface="Arial"/>
            </a:endParaRPr>
          </a:p>
          <a:p>
            <a:pPr marL="469265" indent="-366395">
              <a:lnSpc>
                <a:spcPct val="100000"/>
              </a:lnSpc>
              <a:spcBef>
                <a:spcPts val="1725"/>
              </a:spcBef>
              <a:buChar char="●"/>
              <a:tabLst>
                <a:tab pos="469265" algn="l"/>
              </a:tabLst>
            </a:pPr>
            <a:r>
              <a:rPr sz="1800" dirty="0">
                <a:latin typeface="Arial"/>
                <a:cs typeface="Arial"/>
              </a:rPr>
              <a:t>Tipo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Cambio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Nominal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-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Diciembre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2026: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1.423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$/USD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6150" y="250387"/>
            <a:ext cx="2990849" cy="13049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Presupuesto</a:t>
            </a:r>
            <a:r>
              <a:rPr spc="-50" dirty="0"/>
              <a:t> </a:t>
            </a:r>
            <a:r>
              <a:rPr spc="-20" dirty="0"/>
              <a:t>2026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por</a:t>
            </a:r>
            <a:r>
              <a:rPr spc="-5" dirty="0"/>
              <a:t> </a:t>
            </a:r>
            <a:r>
              <a:rPr dirty="0"/>
              <a:t>objeto</a:t>
            </a:r>
            <a:r>
              <a:rPr spc="-5" dirty="0"/>
              <a:t> </a:t>
            </a:r>
            <a:r>
              <a:rPr dirty="0"/>
              <a:t>del</a:t>
            </a:r>
            <a:r>
              <a:rPr spc="-5" dirty="0"/>
              <a:t> </a:t>
            </a:r>
            <a:r>
              <a:rPr dirty="0"/>
              <a:t>gasto</a:t>
            </a:r>
            <a:r>
              <a:rPr spc="-5" dirty="0"/>
              <a:t> </a:t>
            </a:r>
            <a:r>
              <a:rPr dirty="0"/>
              <a:t>y</a:t>
            </a:r>
            <a:r>
              <a:rPr spc="-5" dirty="0"/>
              <a:t> </a:t>
            </a:r>
            <a:r>
              <a:rPr spc="-10" dirty="0"/>
              <a:t>financiamiento.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181987"/>
            <a:ext cx="2990849" cy="1304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1046" y="1170124"/>
            <a:ext cx="5491692" cy="38441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5878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90"/>
              </a:spcBef>
            </a:pPr>
            <a:r>
              <a:rPr dirty="0">
                <a:solidFill>
                  <a:srgbClr val="2E2E2E"/>
                </a:solidFill>
              </a:rPr>
              <a:t>Participación</a:t>
            </a:r>
            <a:r>
              <a:rPr spc="55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de</a:t>
            </a:r>
            <a:r>
              <a:rPr spc="60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los</a:t>
            </a:r>
            <a:r>
              <a:rPr spc="55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gastos</a:t>
            </a:r>
            <a:r>
              <a:rPr spc="60" dirty="0">
                <a:solidFill>
                  <a:srgbClr val="2E2E2E"/>
                </a:solidFill>
              </a:rPr>
              <a:t> </a:t>
            </a:r>
            <a:r>
              <a:rPr spc="-25" dirty="0">
                <a:solidFill>
                  <a:srgbClr val="2E2E2E"/>
                </a:solidFill>
              </a:rPr>
              <a:t>de </a:t>
            </a:r>
            <a:r>
              <a:rPr dirty="0">
                <a:solidFill>
                  <a:srgbClr val="2E2E2E"/>
                </a:solidFill>
              </a:rPr>
              <a:t>funcionamiento</a:t>
            </a:r>
            <a:r>
              <a:rPr spc="60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respecto</a:t>
            </a:r>
            <a:r>
              <a:rPr spc="55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de</a:t>
            </a:r>
            <a:r>
              <a:rPr spc="60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los</a:t>
            </a:r>
            <a:r>
              <a:rPr spc="60" dirty="0">
                <a:solidFill>
                  <a:srgbClr val="2E2E2E"/>
                </a:solidFill>
              </a:rPr>
              <a:t> </a:t>
            </a:r>
            <a:r>
              <a:rPr spc="-10" dirty="0">
                <a:solidFill>
                  <a:srgbClr val="2E2E2E"/>
                </a:solidFill>
              </a:rPr>
              <a:t>gastos </a:t>
            </a:r>
            <a:r>
              <a:rPr dirty="0">
                <a:solidFill>
                  <a:srgbClr val="2E2E2E"/>
                </a:solidFill>
              </a:rPr>
              <a:t>totales</a:t>
            </a:r>
            <a:r>
              <a:rPr spc="65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de</a:t>
            </a:r>
            <a:r>
              <a:rPr spc="65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la</a:t>
            </a:r>
            <a:r>
              <a:rPr spc="-90" dirty="0">
                <a:solidFill>
                  <a:srgbClr val="2E2E2E"/>
                </a:solidFill>
              </a:rPr>
              <a:t> </a:t>
            </a:r>
            <a:r>
              <a:rPr dirty="0">
                <a:solidFill>
                  <a:srgbClr val="2E2E2E"/>
                </a:solidFill>
              </a:rPr>
              <a:t>Administración</a:t>
            </a:r>
            <a:r>
              <a:rPr spc="65" dirty="0">
                <a:solidFill>
                  <a:srgbClr val="2E2E2E"/>
                </a:solidFill>
              </a:rPr>
              <a:t> </a:t>
            </a:r>
            <a:r>
              <a:rPr spc="-10" dirty="0">
                <a:solidFill>
                  <a:srgbClr val="2E2E2E"/>
                </a:solidFill>
              </a:rPr>
              <a:t>Central.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0375" y="220800"/>
            <a:ext cx="2421924" cy="10566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" y="2295974"/>
            <a:ext cx="8839202" cy="12595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604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/>
              <a:t>41306</a:t>
            </a:r>
            <a:r>
              <a:rPr spc="40" dirty="0"/>
              <a:t> </a:t>
            </a:r>
            <a:r>
              <a:rPr dirty="0"/>
              <a:t>-</a:t>
            </a:r>
            <a:r>
              <a:rPr spc="45" dirty="0"/>
              <a:t> </a:t>
            </a:r>
            <a:r>
              <a:rPr dirty="0"/>
              <a:t>Partida</a:t>
            </a:r>
            <a:r>
              <a:rPr spc="45" dirty="0"/>
              <a:t> </a:t>
            </a:r>
            <a:r>
              <a:rPr dirty="0"/>
              <a:t>de</a:t>
            </a:r>
            <a:r>
              <a:rPr spc="45" dirty="0"/>
              <a:t> </a:t>
            </a:r>
            <a:r>
              <a:rPr dirty="0"/>
              <a:t>Juicios</a:t>
            </a:r>
            <a:r>
              <a:rPr spc="45" dirty="0"/>
              <a:t> </a:t>
            </a:r>
            <a:r>
              <a:rPr spc="-20" dirty="0"/>
              <a:t>2026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64062"/>
            <a:ext cx="2990849" cy="1304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793" y="2112426"/>
            <a:ext cx="8598261" cy="23091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5" y="337871"/>
            <a:ext cx="3950970" cy="11868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90"/>
              </a:spcBef>
            </a:pPr>
            <a:r>
              <a:rPr dirty="0"/>
              <a:t>41306</a:t>
            </a:r>
            <a:r>
              <a:rPr spc="35" dirty="0"/>
              <a:t> </a:t>
            </a:r>
            <a:r>
              <a:rPr dirty="0"/>
              <a:t>-</a:t>
            </a:r>
            <a:r>
              <a:rPr spc="35" dirty="0"/>
              <a:t> </a:t>
            </a:r>
            <a:r>
              <a:rPr dirty="0"/>
              <a:t>Partida</a:t>
            </a:r>
            <a:r>
              <a:rPr spc="35" dirty="0"/>
              <a:t> </a:t>
            </a:r>
            <a:r>
              <a:rPr dirty="0"/>
              <a:t>de</a:t>
            </a:r>
            <a:r>
              <a:rPr spc="35" dirty="0"/>
              <a:t> </a:t>
            </a:r>
            <a:r>
              <a:rPr spc="-10" dirty="0"/>
              <a:t>Juicios </a:t>
            </a:r>
            <a:r>
              <a:rPr spc="-20" dirty="0"/>
              <a:t>Total</a:t>
            </a:r>
            <a:r>
              <a:rPr spc="10" dirty="0"/>
              <a:t> </a:t>
            </a:r>
            <a:r>
              <a:rPr dirty="0"/>
              <a:t>Registros</a:t>
            </a:r>
            <a:r>
              <a:rPr spc="15" dirty="0"/>
              <a:t> </a:t>
            </a:r>
            <a:r>
              <a:rPr dirty="0"/>
              <a:t>a</a:t>
            </a:r>
            <a:r>
              <a:rPr spc="15" dirty="0"/>
              <a:t> </a:t>
            </a:r>
            <a:r>
              <a:rPr dirty="0"/>
              <a:t>pagar</a:t>
            </a:r>
            <a:r>
              <a:rPr spc="15" dirty="0"/>
              <a:t> </a:t>
            </a:r>
            <a:r>
              <a:rPr spc="-25" dirty="0"/>
              <a:t>con </a:t>
            </a:r>
            <a:r>
              <a:rPr dirty="0"/>
              <a:t>Presupuesto</a:t>
            </a:r>
            <a:r>
              <a:rPr spc="95" dirty="0"/>
              <a:t> </a:t>
            </a:r>
            <a:r>
              <a:rPr spc="-20" dirty="0"/>
              <a:t>2026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4725" y="2020055"/>
            <a:ext cx="8343265" cy="2802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Cantidad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registros: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393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Capital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nominal: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$3.024.382.709,80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Monto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total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con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intereses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estimados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por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$16.116.030.182,78.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Es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decir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que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se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estima</a:t>
            </a:r>
            <a:r>
              <a:rPr sz="1800" spc="-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pagar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unos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intereses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por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$</a:t>
            </a:r>
            <a:r>
              <a:rPr sz="1800" spc="-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13.091.647.472,98.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14999"/>
              </a:lnSpc>
              <a:spcBef>
                <a:spcPts val="1200"/>
              </a:spcBef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Los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primeros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20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juicios,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ordenados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por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importancia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capital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nominal</a:t>
            </a:r>
            <a:r>
              <a:rPr sz="1800" spc="5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representan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el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55%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monto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total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capital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nominal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registro.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(1.600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millones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de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pesos)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77737"/>
            <a:ext cx="2990849" cy="13049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9450" y="324399"/>
            <a:ext cx="494093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marR="1378585" indent="-12700">
              <a:lnSpc>
                <a:spcPct val="100000"/>
              </a:lnSpc>
              <a:spcBef>
                <a:spcPts val="100"/>
              </a:spcBef>
            </a:pPr>
            <a:r>
              <a:rPr dirty="0"/>
              <a:t>Partida</a:t>
            </a:r>
            <a:r>
              <a:rPr spc="-25" dirty="0"/>
              <a:t> </a:t>
            </a:r>
            <a:r>
              <a:rPr dirty="0"/>
              <a:t>de</a:t>
            </a:r>
            <a:r>
              <a:rPr spc="-20" dirty="0"/>
              <a:t> </a:t>
            </a:r>
            <a:r>
              <a:rPr spc="-10" dirty="0"/>
              <a:t>Juicios </a:t>
            </a:r>
            <a:r>
              <a:rPr dirty="0"/>
              <a:t>s/Registro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spc="-10" dirty="0"/>
              <a:t>Sentencias</a:t>
            </a:r>
          </a:p>
          <a:p>
            <a:pPr marL="24765">
              <a:lnSpc>
                <a:spcPct val="100000"/>
              </a:lnSpc>
            </a:pPr>
            <a:r>
              <a:rPr dirty="0"/>
              <a:t>al</a:t>
            </a:r>
            <a:r>
              <a:rPr spc="-20" dirty="0"/>
              <a:t> </a:t>
            </a:r>
            <a:r>
              <a:rPr dirty="0"/>
              <a:t>31/08/2025</a:t>
            </a:r>
            <a:r>
              <a:rPr spc="-20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dirty="0"/>
              <a:t>Principales</a:t>
            </a:r>
            <a:r>
              <a:rPr spc="-20" dirty="0"/>
              <a:t> </a:t>
            </a:r>
            <a:r>
              <a:rPr spc="-10" dirty="0"/>
              <a:t>Juicios.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64062"/>
            <a:ext cx="2990849" cy="1304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" y="1692800"/>
            <a:ext cx="8520599" cy="32982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7390983" cy="483870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070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/>
              <a:t>Recursos</a:t>
            </a:r>
            <a:r>
              <a:rPr spc="110" dirty="0"/>
              <a:t> </a:t>
            </a:r>
            <a:r>
              <a:rPr spc="-10" dirty="0"/>
              <a:t>Humanos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Evolución</a:t>
            </a:r>
            <a:r>
              <a:rPr spc="45" dirty="0"/>
              <a:t> </a:t>
            </a:r>
            <a:r>
              <a:rPr dirty="0"/>
              <a:t>del</a:t>
            </a:r>
            <a:r>
              <a:rPr spc="45" dirty="0"/>
              <a:t> </a:t>
            </a:r>
            <a:r>
              <a:rPr spc="-10" dirty="0"/>
              <a:t>Personal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1450" y="230562"/>
            <a:ext cx="2990849" cy="1304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3137" y="1687902"/>
            <a:ext cx="7995267" cy="32340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307</Words>
  <Application>Microsoft Office PowerPoint</Application>
  <PresentationFormat>Presentación en pantalla (16:9)</PresentationFormat>
  <Paragraphs>59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Presupuesto 2026</vt:lpstr>
      <vt:lpstr>Datos macrofiscales</vt:lpstr>
      <vt:lpstr>Presupuesto 2026 por objeto del gasto y financiamiento.</vt:lpstr>
      <vt:lpstr>Participación de los gastos de funcionamiento respecto de los gastos totales de la Administración Central.</vt:lpstr>
      <vt:lpstr>41306 - Partida de Juicios 2026</vt:lpstr>
      <vt:lpstr>41306 - Partida de Juicios Total Registros a pagar con Presupuesto 2026</vt:lpstr>
      <vt:lpstr>Partida de Juicios s/Registro de Sentencias al 31/08/2025 - Principales Juicios.</vt:lpstr>
      <vt:lpstr>Presentación de PowerPoint</vt:lpstr>
      <vt:lpstr>Recursos Humanos Evolución del Personal</vt:lpstr>
      <vt:lpstr>Recursos Humanos Concursos </vt:lpstr>
      <vt:lpstr>Dictámenes Administrativos Publicados.</vt:lpstr>
      <vt:lpstr>Presentación de PowerPoint</vt:lpstr>
      <vt:lpstr>Partida 51101 - Bienes de Capital Presupuesto otorgado: $ 0,00</vt:lpstr>
      <vt:lpstr>Muchas 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 2026 presentación al 07/10 </dc:title>
  <cp:lastModifiedBy>Usuario</cp:lastModifiedBy>
  <cp:revision>1</cp:revision>
  <dcterms:created xsi:type="dcterms:W3CDTF">2025-10-07T16:08:10Z</dcterms:created>
  <dcterms:modified xsi:type="dcterms:W3CDTF">2025-10-08T02:32:54Z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Creator">
    <vt:lpwstr>Google</vt:lpwstr>
  </property>
  <property fmtid="{D5CDD505-2E9C-101B-9397-08002B2CF9AE}" pid="4" name="LastSaved">
    <vt:filetime>2025-10-07T00:00:00Z</vt:filetime>
  </property>
</Properties>
</file>